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3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302" r:id="rId4"/>
    <p:sldId id="301" r:id="rId5"/>
    <p:sldId id="303" r:id="rId6"/>
    <p:sldId id="304" r:id="rId7"/>
    <p:sldId id="271" r:id="rId8"/>
    <p:sldId id="300" r:id="rId9"/>
    <p:sldId id="272" r:id="rId10"/>
    <p:sldId id="297" r:id="rId11"/>
    <p:sldId id="273" r:id="rId12"/>
    <p:sldId id="275" r:id="rId13"/>
    <p:sldId id="306" r:id="rId14"/>
    <p:sldId id="305" r:id="rId15"/>
    <p:sldId id="324" r:id="rId16"/>
    <p:sldId id="279" r:id="rId17"/>
    <p:sldId id="277" r:id="rId18"/>
    <p:sldId id="280" r:id="rId19"/>
    <p:sldId id="281" r:id="rId20"/>
    <p:sldId id="287" r:id="rId21"/>
    <p:sldId id="282" r:id="rId22"/>
    <p:sldId id="286" r:id="rId23"/>
    <p:sldId id="283" r:id="rId24"/>
    <p:sldId id="284" r:id="rId25"/>
    <p:sldId id="285" r:id="rId26"/>
    <p:sldId id="319" r:id="rId27"/>
    <p:sldId id="323" r:id="rId28"/>
    <p:sldId id="321" r:id="rId29"/>
    <p:sldId id="294" r:id="rId30"/>
    <p:sldId id="299" r:id="rId31"/>
    <p:sldId id="307" r:id="rId32"/>
    <p:sldId id="309" r:id="rId33"/>
    <p:sldId id="310" r:id="rId34"/>
    <p:sldId id="308" r:id="rId35"/>
    <p:sldId id="313" r:id="rId36"/>
    <p:sldId id="314" r:id="rId37"/>
    <p:sldId id="316" r:id="rId38"/>
    <p:sldId id="311" r:id="rId39"/>
    <p:sldId id="317" r:id="rId40"/>
    <p:sldId id="298" r:id="rId41"/>
    <p:sldId id="295" r:id="rId42"/>
    <p:sldId id="296" r:id="rId43"/>
    <p:sldId id="318" r:id="rId44"/>
    <p:sldId id="260" r:id="rId45"/>
  </p:sldIdLst>
  <p:sldSz cx="9144000" cy="5143500" type="screen16x9"/>
  <p:notesSz cx="6858000" cy="9144000"/>
  <p:embeddedFontLst>
    <p:embeddedFont>
      <p:font typeface="Merriweather Light" panose="020F0302020204030204" pitchFamily="34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1"/>
    <p:restoredTop sz="96327"/>
  </p:normalViewPr>
  <p:slideViewPr>
    <p:cSldViewPr snapToGrid="0">
      <p:cViewPr varScale="1">
        <p:scale>
          <a:sx n="201" d="100"/>
          <a:sy n="201" d="100"/>
        </p:scale>
        <p:origin x="208" y="4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657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0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3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2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0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20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3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683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88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134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495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64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35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52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5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40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59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8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53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8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63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295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63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7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53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98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6277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87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020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158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6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50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162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32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165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7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b2fce80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b2fce80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63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84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83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9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b2fce80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b2fce80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7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空白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uthor/37398871900" TargetMode="External"/><Relationship Id="rId5" Type="http://schemas.openxmlformats.org/officeDocument/2006/relationships/hyperlink" Target="https://ieeexplore.ieee.org/author/37086814130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1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40300" y="1049375"/>
            <a:ext cx="809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3600" b="1" dirty="0">
                <a:solidFill>
                  <a:schemeClr val="lt1"/>
                </a:solidFill>
              </a:rPr>
              <a:t>Network Traffic Classification Using Machine Learning and Deep Learning Approaches</a:t>
            </a:r>
            <a:endParaRPr lang="en-US" sz="3600" b="1" dirty="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400" y="4153250"/>
            <a:ext cx="2328174" cy="4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29C84E-B18A-201C-92E6-D71F7D913C1C}"/>
              </a:ext>
            </a:extLst>
          </p:cNvPr>
          <p:cNvSpPr txBox="1"/>
          <p:nvPr/>
        </p:nvSpPr>
        <p:spPr>
          <a:xfrm>
            <a:off x="6221756" y="3680893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lt1"/>
                </a:solidFill>
              </a:rPr>
              <a:t>Liu, Yucheng</a:t>
            </a:r>
            <a:endParaRPr lang="zh-CN" altLang="en-US" sz="1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advTm="5953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Traditional ML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10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3935389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/>
              <a:t>Random Forest (RF)</a:t>
            </a:r>
            <a:endParaRPr lang="en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dirty="0"/>
              <a:t>Ensemble of decision trees trained on random subsets of samples &amp;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b="1" dirty="0" err="1"/>
              <a:t>Pros</a:t>
            </a:r>
            <a:r>
              <a:rPr lang="en" altLang="zh-CN" sz="1100" dirty="0" err="1"/>
              <a:t>:Robust</a:t>
            </a:r>
            <a:r>
              <a:rPr lang="en" altLang="zh-CN" sz="1100" dirty="0"/>
              <a:t> to noise and overfitting</a:t>
            </a:r>
            <a:r>
              <a:rPr lang="en-US" altLang="zh-CN" sz="1100" dirty="0"/>
              <a:t>, </a:t>
            </a:r>
            <a:r>
              <a:rPr lang="en" altLang="zh-CN" sz="1100" dirty="0"/>
              <a:t>Handles high-dimensional data well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b="1" dirty="0" err="1"/>
              <a:t>Cons</a:t>
            </a:r>
            <a:r>
              <a:rPr lang="en" altLang="zh-CN" sz="1100" dirty="0" err="1"/>
              <a:t>:Large</a:t>
            </a:r>
            <a:r>
              <a:rPr lang="en" altLang="zh-CN" sz="1100" dirty="0"/>
              <a:t> model size</a:t>
            </a:r>
            <a:r>
              <a:rPr lang="en-US" altLang="zh-CN" sz="1100" dirty="0"/>
              <a:t>, </a:t>
            </a:r>
            <a:r>
              <a:rPr lang="en" altLang="zh-CN" sz="1100" dirty="0"/>
              <a:t>Longer training time as number of trees grows</a:t>
            </a:r>
          </a:p>
        </p:txBody>
      </p:sp>
      <p:pic>
        <p:nvPicPr>
          <p:cNvPr id="4" name="图片 3" descr="图表, 图示&#10;&#10;描述已自动生成">
            <a:extLst>
              <a:ext uri="{FF2B5EF4-FFF2-40B4-BE49-F238E27FC236}">
                <a16:creationId xmlns:a16="http://schemas.microsoft.com/office/drawing/2014/main" id="{889917DB-1528-7628-9B11-17B34C53F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24651" r="16119" b="4583"/>
          <a:stretch/>
        </p:blipFill>
        <p:spPr>
          <a:xfrm>
            <a:off x="4409533" y="1173882"/>
            <a:ext cx="4329239" cy="32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25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Deep Learning Method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11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3253227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RNN family (LSTM / GRU)</a:t>
            </a:r>
            <a:endParaRPr lang="en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dirty="0"/>
              <a:t>model long/short-term temporal dependencies across windows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dirty="0"/>
              <a:t>handle variable-length flows, resistant to jitter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347593-0E57-896C-A8D9-32342C3A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25" y="1710343"/>
            <a:ext cx="5479464" cy="239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86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Deep Learning Method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12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Hybrid architectures</a:t>
            </a:r>
            <a:endParaRPr lang="en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b="1" dirty="0"/>
              <a:t>CNN + LSTM/GRU</a:t>
            </a:r>
            <a:r>
              <a:rPr lang="en" altLang="zh-CN" sz="1100" dirty="0"/>
              <a:t> pipeline (Zeng et al., IEEE Access 2019 “Deep-Full-Range”)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dirty="0"/>
              <a:t>integrate spatial &amp; temporal modules for 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16737646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Deep Learning Method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13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0FC431-7545-65A1-1FB8-4E2044D3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09" y="1660275"/>
            <a:ext cx="5317515" cy="23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08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Deep Learning Method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14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0FC431-7545-65A1-1FB8-4E2044D3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09" y="1660275"/>
            <a:ext cx="5317515" cy="23541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EBE131-81A5-7529-8823-A3A4AFD81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03"/>
          <a:stretch/>
        </p:blipFill>
        <p:spPr>
          <a:xfrm>
            <a:off x="3892269" y="1764185"/>
            <a:ext cx="3333919" cy="20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317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Deep Learning Method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15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F2474D4-00AB-DB6E-EA69-9C92E6E1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18" y="1660275"/>
            <a:ext cx="3018610" cy="29164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A04630-8D05-DA00-10FA-2828954FE57F}"/>
              </a:ext>
            </a:extLst>
          </p:cNvPr>
          <p:cNvSpPr txBox="1"/>
          <p:nvPr/>
        </p:nvSpPr>
        <p:spPr>
          <a:xfrm>
            <a:off x="4393837" y="1683367"/>
            <a:ext cx="3981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i="1" dirty="0"/>
              <a:t>Deep-Full-Range: A Deep Learning Based Network Encrypted Traffic Classification and Intrusion Detection Framework</a:t>
            </a:r>
          </a:p>
          <a:p>
            <a:r>
              <a:rPr lang="en" altLang="zh-CN" b="0" i="1" u="none" strike="noStrike" dirty="0">
                <a:solidFill>
                  <a:srgbClr val="006699"/>
                </a:solidFill>
                <a:effectLst/>
                <a:latin typeface="HelveticaNeue Regular"/>
                <a:hlinkClick r:id="rId5"/>
              </a:rPr>
              <a:t>Yi Zeng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HelveticaNeue Regular"/>
              </a:rPr>
              <a:t>; </a:t>
            </a:r>
            <a:r>
              <a:rPr lang="en" altLang="zh-CN" b="0" i="1" u="none" strike="noStrike" dirty="0">
                <a:solidFill>
                  <a:srgbClr val="006699"/>
                </a:solidFill>
                <a:effectLst/>
                <a:latin typeface="HelveticaNeue Regular"/>
                <a:hlinkClick r:id="rId6"/>
              </a:rPr>
              <a:t>Huaxi Gu</a:t>
            </a:r>
            <a:endParaRPr kumimoji="1" lang="zh-CN" altLang="en-US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229B00-20B5-84FC-85C6-02FC6ED4E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071" y="2637474"/>
            <a:ext cx="3222509" cy="22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472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0811" y="3399000"/>
            <a:ext cx="3463039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/>
              <a:t>./</a:t>
            </a:r>
            <a:r>
              <a:rPr lang="en-US" sz="2400" b="1" i="1" dirty="0" err="1"/>
              <a:t>pcap_analysis.py</a:t>
            </a:r>
            <a:endParaRPr sz="2400" b="1" i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175" y="1720094"/>
            <a:ext cx="4511280" cy="1066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rgbClr val="562100"/>
                </a:solidFill>
              </a:rPr>
              <a:t>Preparation</a:t>
            </a:r>
            <a:endParaRPr sz="5400" b="1" dirty="0">
              <a:solidFill>
                <a:srgbClr val="5621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16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</p:spTree>
    <p:extLst>
      <p:ext uri="{BB962C8B-B14F-4D97-AF65-F5344CB8AC3E}">
        <p14:creationId xmlns:p14="http://schemas.microsoft.com/office/powerpoint/2010/main" val="10384081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Data Processing &amp; Feature Extraction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>
                <a:effectLst/>
              </a:rPr>
              <a:t>PCAP File Collection</a:t>
            </a:r>
            <a:endParaRPr lang="en" altLang="zh-CN" dirty="0">
              <a:effectLst/>
            </a:endParaRPr>
          </a:p>
          <a:p>
            <a:pPr lvl="1"/>
            <a:r>
              <a:rPr lang="en" altLang="zh-CN" dirty="0"/>
              <a:t>Collect network traffic data in PCAP format</a:t>
            </a:r>
            <a:endParaRPr lang="en" altLang="zh-CN" dirty="0">
              <a:effectLst/>
            </a:endParaRPr>
          </a:p>
          <a:p>
            <a:pPr lvl="1"/>
            <a:r>
              <a:rPr lang="en" altLang="zh-CN" dirty="0"/>
              <a:t>Extract traffic labels from filenames</a:t>
            </a:r>
            <a:endParaRPr lang="en" altLang="zh-CN" sz="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5AD856-A68F-DDC1-D9B5-BF7C2E8C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62" y="3038557"/>
            <a:ext cx="7123014" cy="1846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503210-D5AD-57E4-F013-C4A8FB80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178" y="933987"/>
            <a:ext cx="2529978" cy="378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194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Data Processing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18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4000125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>
                <a:effectLst/>
              </a:rPr>
              <a:t>Group packets by 5-tuple: (</a:t>
            </a:r>
            <a:r>
              <a:rPr lang="en" altLang="zh-CN" i="1" dirty="0" err="1">
                <a:effectLst/>
              </a:rPr>
              <a:t>src_ip</a:t>
            </a:r>
            <a:r>
              <a:rPr lang="en" altLang="zh-CN" i="1" dirty="0">
                <a:effectLst/>
              </a:rPr>
              <a:t>, </a:t>
            </a:r>
            <a:r>
              <a:rPr lang="en" altLang="zh-CN" i="1" dirty="0" err="1">
                <a:effectLst/>
              </a:rPr>
              <a:t>src_port</a:t>
            </a:r>
            <a:r>
              <a:rPr lang="en" altLang="zh-CN" i="1" dirty="0">
                <a:effectLst/>
              </a:rPr>
              <a:t>, </a:t>
            </a:r>
            <a:r>
              <a:rPr lang="en" altLang="zh-CN" i="1" dirty="0" err="1">
                <a:effectLst/>
              </a:rPr>
              <a:t>dst_ip</a:t>
            </a:r>
            <a:r>
              <a:rPr lang="en" altLang="zh-CN" i="1" dirty="0">
                <a:effectLst/>
              </a:rPr>
              <a:t>, </a:t>
            </a:r>
            <a:r>
              <a:rPr lang="en" altLang="zh-CN" i="1" dirty="0" err="1">
                <a:effectLst/>
              </a:rPr>
              <a:t>dst_port</a:t>
            </a:r>
            <a:r>
              <a:rPr lang="en" altLang="zh-CN" i="1" dirty="0">
                <a:effectLst/>
              </a:rPr>
              <a:t>, protocol</a:t>
            </a:r>
            <a:r>
              <a:rPr lang="en" altLang="zh-CN" b="1" dirty="0">
                <a:effectLst/>
              </a:rPr>
              <a:t>)</a:t>
            </a:r>
          </a:p>
          <a:p>
            <a:pPr lvl="1"/>
            <a:r>
              <a:rPr lang="en" altLang="zh-CN" dirty="0">
                <a:effectLst/>
              </a:rPr>
              <a:t>Split flows into 10-second </a:t>
            </a:r>
            <a:r>
              <a:rPr lang="en" altLang="zh-CN" dirty="0" err="1">
                <a:effectLst/>
              </a:rPr>
              <a:t>subflows</a:t>
            </a:r>
            <a:r>
              <a:rPr lang="en" altLang="zh-CN" dirty="0">
                <a:effectLst/>
              </a:rPr>
              <a:t> for consistent analysis</a:t>
            </a:r>
          </a:p>
          <a:p>
            <a:pPr lvl="1"/>
            <a:r>
              <a:rPr lang="en" altLang="zh-CN" dirty="0">
                <a:effectLst/>
              </a:rPr>
              <a:t>Separate forward and backward traffic directions</a:t>
            </a:r>
            <a:endParaRPr lang="en" altLang="zh-CN" sz="3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56862-4E06-75C4-2149-21F13873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86" y="956050"/>
            <a:ext cx="4305416" cy="34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540909-642C-643B-AAD6-89B181BD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444" y="1861588"/>
            <a:ext cx="5261453" cy="1420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165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Feature Extraction – Basic Features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19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Flow Duration, Flow Bytes/s, Flow Packets/s</a:t>
            </a:r>
            <a:endParaRPr lang="en" altLang="zh-CN" dirty="0">
              <a:effectLst/>
            </a:endParaRPr>
          </a:p>
          <a:p>
            <a:r>
              <a:rPr lang="en" altLang="zh-CN" dirty="0"/>
              <a:t>IAT Statistics (Mean, Std, Max, Min) for:</a:t>
            </a:r>
            <a:endParaRPr lang="en" altLang="zh-CN" dirty="0">
              <a:effectLst/>
            </a:endParaRPr>
          </a:p>
          <a:p>
            <a:r>
              <a:rPr lang="en" altLang="zh-CN" dirty="0"/>
              <a:t>Overall Flow</a:t>
            </a:r>
            <a:endParaRPr lang="en" altLang="zh-CN" dirty="0">
              <a:effectLst/>
            </a:endParaRPr>
          </a:p>
          <a:p>
            <a:r>
              <a:rPr lang="en" altLang="zh-CN" dirty="0"/>
              <a:t>Forward Direction</a:t>
            </a:r>
            <a:endParaRPr lang="en" altLang="zh-CN" dirty="0">
              <a:effectLst/>
            </a:endParaRPr>
          </a:p>
          <a:p>
            <a:r>
              <a:rPr lang="en" altLang="zh-CN" dirty="0"/>
              <a:t>Backward Direction</a:t>
            </a:r>
            <a:endParaRPr lang="en" altLang="zh-CN" dirty="0">
              <a:effectLst/>
            </a:endParaRPr>
          </a:p>
          <a:p>
            <a:r>
              <a:rPr lang="en" altLang="zh-CN" dirty="0"/>
              <a:t>Active/Idle Time Statistics</a:t>
            </a:r>
            <a:endParaRPr lang="en" altLang="zh-CN" b="1" i="0" dirty="0">
              <a:solidFill>
                <a:srgbClr val="BBBBBB"/>
              </a:solidFill>
              <a:effectLst/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4C136-1141-421A-BA70-CDF5D17F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49" y="1690274"/>
            <a:ext cx="4635500" cy="149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989714-3989-C81C-D079-AFA3A685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16" y="2216001"/>
            <a:ext cx="4764860" cy="1532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3BAE5A-3AB0-3589-46A0-5A0D341AC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56" y="2860838"/>
            <a:ext cx="4654944" cy="1209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253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764050" y="3399000"/>
            <a:ext cx="2869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300" y="1201775"/>
            <a:ext cx="6116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562100"/>
                </a:solidFill>
              </a:rPr>
              <a:t>Research </a:t>
            </a:r>
            <a:r>
              <a:rPr lang="en-US" sz="4800" b="1" dirty="0">
                <a:solidFill>
                  <a:srgbClr val="562100"/>
                </a:solidFill>
              </a:rPr>
              <a:t>Background</a:t>
            </a:r>
            <a:endParaRPr sz="4800" b="1" dirty="0">
              <a:solidFill>
                <a:srgbClr val="5621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altLang="zh-CN" sz="2400" b="1" dirty="0">
                <a:solidFill>
                  <a:srgbClr val="562100"/>
                </a:solidFill>
              </a:rPr>
              <a:t>Feature Extraction - Temporal Features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20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1800" b="1" dirty="0">
                <a:effectLst/>
              </a:rPr>
              <a:t>Advanced Temporal Features (80 features)</a:t>
            </a:r>
            <a:endParaRPr lang="en" altLang="zh-CN" sz="1800" dirty="0">
              <a:effectLst/>
            </a:endParaRPr>
          </a:p>
          <a:p>
            <a:r>
              <a:rPr lang="en" altLang="zh-CN" sz="1800" dirty="0"/>
              <a:t>10 time windows × 8 features per window:</a:t>
            </a:r>
            <a:endParaRPr lang="en" altLang="zh-CN" sz="1800" dirty="0">
              <a:effectLst/>
            </a:endParaRPr>
          </a:p>
          <a:p>
            <a:r>
              <a:rPr lang="en" altLang="zh-CN" sz="1800" dirty="0" err="1"/>
              <a:t>Packets_Count</a:t>
            </a:r>
            <a:r>
              <a:rPr lang="en" altLang="zh-CN" sz="1800" dirty="0"/>
              <a:t>, </a:t>
            </a:r>
            <a:r>
              <a:rPr lang="en" altLang="zh-CN" sz="1800" dirty="0" err="1"/>
              <a:t>Bytes_Count</a:t>
            </a:r>
            <a:endParaRPr lang="en" altLang="zh-CN" sz="1800" dirty="0">
              <a:effectLst/>
            </a:endParaRPr>
          </a:p>
          <a:p>
            <a:r>
              <a:rPr lang="en" altLang="zh-CN" sz="1800" dirty="0" err="1"/>
              <a:t>IAT_Mean</a:t>
            </a:r>
            <a:r>
              <a:rPr lang="en" altLang="zh-CN" sz="1800" dirty="0"/>
              <a:t>, </a:t>
            </a:r>
            <a:r>
              <a:rPr lang="en" altLang="zh-CN" sz="1800" dirty="0" err="1"/>
              <a:t>IAT_Std</a:t>
            </a:r>
            <a:endParaRPr lang="en" altLang="zh-CN" sz="1800" dirty="0">
              <a:effectLst/>
            </a:endParaRPr>
          </a:p>
          <a:p>
            <a:r>
              <a:rPr lang="en" altLang="zh-CN" sz="1800" dirty="0" err="1"/>
              <a:t>Fwd_IAT_Mean</a:t>
            </a:r>
            <a:r>
              <a:rPr lang="en" altLang="zh-CN" sz="1800" dirty="0"/>
              <a:t>, </a:t>
            </a:r>
            <a:r>
              <a:rPr lang="en" altLang="zh-CN" sz="1800" dirty="0" err="1"/>
              <a:t>Fwd_IAT_Std</a:t>
            </a:r>
            <a:endParaRPr lang="en" altLang="zh-CN" sz="1800" dirty="0">
              <a:effectLst/>
            </a:endParaRPr>
          </a:p>
          <a:p>
            <a:r>
              <a:rPr lang="en" altLang="zh-CN" sz="1800" dirty="0" err="1"/>
              <a:t>Bwd_IAT_Mean</a:t>
            </a:r>
            <a:r>
              <a:rPr lang="en" altLang="zh-CN" sz="1800" dirty="0"/>
              <a:t>, </a:t>
            </a:r>
            <a:r>
              <a:rPr lang="en" altLang="zh-CN" sz="1800" dirty="0" err="1"/>
              <a:t>Bwd_IAT_Std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09799-BB8A-702E-A772-5F061ED7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00" y="2363345"/>
            <a:ext cx="4208860" cy="19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968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Data Processing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21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>
                <a:effectLst/>
              </a:rPr>
              <a:t>Preprocessing Steps:</a:t>
            </a:r>
            <a:endParaRPr lang="en" altLang="zh-CN" dirty="0">
              <a:effectLst/>
            </a:endParaRPr>
          </a:p>
          <a:p>
            <a:r>
              <a:rPr lang="en" altLang="zh-CN" dirty="0"/>
              <a:t>Remove IP addresses and ports</a:t>
            </a:r>
            <a:endParaRPr lang="en" altLang="zh-CN" dirty="0">
              <a:effectLst/>
            </a:endParaRPr>
          </a:p>
          <a:p>
            <a:r>
              <a:rPr lang="en" altLang="zh-CN" dirty="0"/>
              <a:t>Handle missing values</a:t>
            </a:r>
            <a:endParaRPr lang="en" altLang="zh-CN" dirty="0">
              <a:effectLst/>
            </a:endParaRPr>
          </a:p>
          <a:p>
            <a:r>
              <a:rPr lang="en" altLang="zh-CN" dirty="0"/>
              <a:t>Replace infinite values</a:t>
            </a:r>
            <a:endParaRPr lang="en" altLang="zh-CN" dirty="0">
              <a:effectLst/>
            </a:endParaRPr>
          </a:p>
          <a:p>
            <a:r>
              <a:rPr lang="en" altLang="zh-CN" dirty="0"/>
              <a:t>Standardize features (zero mean, unit variance)</a:t>
            </a:r>
            <a:endParaRPr lang="en" altLang="zh-CN" dirty="0">
              <a:effectLst/>
            </a:endParaRPr>
          </a:p>
          <a:p>
            <a:r>
              <a:rPr lang="en" altLang="zh-CN" dirty="0"/>
              <a:t>Split data (80% training, 20% testing)</a:t>
            </a:r>
            <a:endParaRPr lang="en" altLang="zh-CN" sz="300" dirty="0"/>
          </a:p>
        </p:txBody>
      </p:sp>
    </p:spTree>
    <p:extLst>
      <p:ext uri="{BB962C8B-B14F-4D97-AF65-F5344CB8AC3E}">
        <p14:creationId xmlns:p14="http://schemas.microsoft.com/office/powerpoint/2010/main" val="11816211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175" y="1720094"/>
            <a:ext cx="6993510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>
                <a:solidFill>
                  <a:srgbClr val="562100"/>
                </a:solidFill>
              </a:rPr>
              <a:t>My</a:t>
            </a:r>
            <a:r>
              <a:rPr lang="zh-CN" altLang="en-US" sz="4800" b="1" dirty="0">
                <a:solidFill>
                  <a:srgbClr val="562100"/>
                </a:solidFill>
              </a:rPr>
              <a:t> </a:t>
            </a:r>
            <a:r>
              <a:rPr lang="en-US" altLang="zh-CN" sz="4800" b="1" dirty="0">
                <a:solidFill>
                  <a:srgbClr val="562100"/>
                </a:solidFill>
              </a:rPr>
              <a:t>Model</a:t>
            </a:r>
            <a:r>
              <a:rPr lang="zh-CN" altLang="en-US" sz="4800" b="1" dirty="0">
                <a:solidFill>
                  <a:srgbClr val="562100"/>
                </a:solidFill>
              </a:rPr>
              <a:t> </a:t>
            </a:r>
            <a:r>
              <a:rPr lang="en-US" altLang="zh-CN" sz="4800" b="1" dirty="0">
                <a:solidFill>
                  <a:srgbClr val="562100"/>
                </a:solidFill>
              </a:rPr>
              <a:t>Architecture</a:t>
            </a:r>
            <a:endParaRPr lang="en-US" sz="4800" b="1" dirty="0">
              <a:solidFill>
                <a:srgbClr val="5621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22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26F1DBA-AA08-7244-20F3-2F9C36570E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70811" y="3399000"/>
            <a:ext cx="3463039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/>
              <a:t>./</a:t>
            </a:r>
            <a:r>
              <a:rPr lang="en-US" sz="2400" b="1" i="1" dirty="0" err="1"/>
              <a:t>base_model.py</a:t>
            </a:r>
            <a:endParaRPr lang="en-US" sz="24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/>
              <a:t>./</a:t>
            </a:r>
            <a:r>
              <a:rPr lang="en-US" sz="2400" b="1" i="1" dirty="0" err="1"/>
              <a:t>advanced_model.py</a:t>
            </a:r>
            <a:endParaRPr sz="2400" b="1" i="1" dirty="0"/>
          </a:p>
        </p:txBody>
      </p:sp>
    </p:spTree>
    <p:extLst>
      <p:ext uri="{BB962C8B-B14F-4D97-AF65-F5344CB8AC3E}">
        <p14:creationId xmlns:p14="http://schemas.microsoft.com/office/powerpoint/2010/main" val="6316107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KNN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23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9" y="1690275"/>
            <a:ext cx="3846376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1600" b="1" dirty="0">
                <a:effectLst/>
              </a:rPr>
              <a:t>Hyperparameter Optimization</a:t>
            </a:r>
            <a:r>
              <a:rPr lang="en" altLang="zh-CN" sz="1600" dirty="0"/>
              <a:t>: </a:t>
            </a:r>
            <a:r>
              <a:rPr lang="en" altLang="zh-CN" sz="1600" dirty="0" err="1"/>
              <a:t>GridSearchCV</a:t>
            </a:r>
            <a:r>
              <a:rPr lang="en" altLang="zh-CN" sz="1600" dirty="0"/>
              <a:t> with 5-fold cross-validation</a:t>
            </a:r>
            <a:endParaRPr lang="en" altLang="zh-CN" sz="1600" dirty="0">
              <a:effectLst/>
            </a:endParaRPr>
          </a:p>
          <a:p>
            <a:r>
              <a:rPr lang="en" altLang="zh-CN" sz="1600" b="1" dirty="0">
                <a:effectLst/>
              </a:rPr>
              <a:t>K values tested</a:t>
            </a:r>
            <a:r>
              <a:rPr lang="en" altLang="zh-CN" sz="1600" dirty="0"/>
              <a:t>: 3, 5, 7, 9, 11, 13, 15</a:t>
            </a:r>
            <a:endParaRPr lang="en" altLang="zh-CN" sz="1600" dirty="0">
              <a:effectLst/>
            </a:endParaRPr>
          </a:p>
          <a:p>
            <a:r>
              <a:rPr lang="en" altLang="zh-CN" sz="1600" b="1" dirty="0">
                <a:effectLst/>
              </a:rPr>
              <a:t>Distance Metric</a:t>
            </a:r>
            <a:r>
              <a:rPr lang="en" altLang="zh-CN" sz="1600" dirty="0"/>
              <a:t>: Euclidean (default)</a:t>
            </a:r>
            <a:endParaRPr lang="en" altLang="zh-CN" sz="1600" dirty="0">
              <a:effectLst/>
            </a:endParaRPr>
          </a:p>
          <a:p>
            <a:r>
              <a:rPr lang="en" altLang="zh-CN" sz="1600" b="1" dirty="0">
                <a:effectLst/>
              </a:rPr>
              <a:t>Weight Function</a:t>
            </a:r>
            <a:r>
              <a:rPr lang="en" altLang="zh-CN" sz="1600" dirty="0"/>
              <a:t>: Uniform weighting (default)</a:t>
            </a:r>
            <a:endParaRPr lang="en" altLang="zh-CN" sz="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648B26-8323-83DA-7DD9-69EC4D9D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07" y="1722123"/>
            <a:ext cx="4637669" cy="218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7917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Random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Forest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24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3684536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1600" b="1" dirty="0"/>
              <a:t>Trees in Forest: 10, 50, or 100 (optimized via </a:t>
            </a:r>
            <a:r>
              <a:rPr lang="en" altLang="zh-CN" sz="1600" b="1" dirty="0" err="1"/>
              <a:t>GridSearchCV</a:t>
            </a:r>
            <a:r>
              <a:rPr lang="en" altLang="zh-CN" sz="1600" b="1" dirty="0"/>
              <a:t>)</a:t>
            </a:r>
          </a:p>
          <a:p>
            <a:r>
              <a:rPr lang="en" altLang="zh-CN" sz="1600" b="1" dirty="0"/>
              <a:t>Max Tree Depth: None , 10, or 20</a:t>
            </a:r>
          </a:p>
          <a:p>
            <a:r>
              <a:rPr lang="en" altLang="zh-CN" sz="1600" b="1" dirty="0"/>
              <a:t>Min Samples to Split: 2, 5, or 10</a:t>
            </a:r>
          </a:p>
          <a:p>
            <a:r>
              <a:rPr lang="en" altLang="zh-CN" sz="1600" b="1" dirty="0"/>
              <a:t>Criterion: Gini impurity (default)</a:t>
            </a:r>
          </a:p>
          <a:p>
            <a:r>
              <a:rPr lang="en" altLang="zh-CN" sz="1600" b="1" dirty="0"/>
              <a:t>Bootstrap: True (default)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3818D-A68A-131C-1473-77E8481D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230" y="1234396"/>
            <a:ext cx="4145285" cy="294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0759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B28F9E3C-3735-C2BD-703F-6293242E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44"/>
          <a:stretch/>
        </p:blipFill>
        <p:spPr>
          <a:xfrm>
            <a:off x="540175" y="1348575"/>
            <a:ext cx="6516394" cy="2617324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1D-CNN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25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19807E-F9CA-A598-51D8-CE779D675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092" y="2197794"/>
            <a:ext cx="5569343" cy="2371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6405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CNN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+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LSTM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26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CFB3B-BF4F-2C7A-01B9-903D4D8F524D}"/>
              </a:ext>
            </a:extLst>
          </p:cNvPr>
          <p:cNvSpPr txBox="1"/>
          <p:nvPr/>
        </p:nvSpPr>
        <p:spPr>
          <a:xfrm>
            <a:off x="473384" y="1771531"/>
            <a:ext cx="35726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effectLst/>
              </a:rPr>
              <a:t>CNN Layers</a:t>
            </a:r>
            <a:r>
              <a:rPr lang="en" altLang="zh-CN" dirty="0"/>
              <a:t>: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Conv1D</a:t>
            </a:r>
            <a:r>
              <a:rPr lang="en" altLang="zh-CN" dirty="0"/>
              <a:t>: 64 filters, kernel size 3, </a:t>
            </a:r>
            <a:r>
              <a:rPr lang="en" altLang="zh-CN" dirty="0" err="1"/>
              <a:t>ReLU</a:t>
            </a:r>
            <a:r>
              <a:rPr lang="en" altLang="zh-CN" dirty="0"/>
              <a:t> activation, same padding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MaxPooling1D</a:t>
            </a:r>
            <a:r>
              <a:rPr lang="en" altLang="zh-CN" dirty="0"/>
              <a:t>: pool size 2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Conv1D</a:t>
            </a:r>
            <a:r>
              <a:rPr lang="en" altLang="zh-CN" dirty="0"/>
              <a:t>: 128 filters, kernel size 3, </a:t>
            </a:r>
            <a:r>
              <a:rPr lang="en" altLang="zh-CN" dirty="0" err="1"/>
              <a:t>ReLU</a:t>
            </a:r>
            <a:r>
              <a:rPr lang="en" altLang="zh-CN" dirty="0"/>
              <a:t> activation, same padding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MaxPooling1D</a:t>
            </a:r>
            <a:r>
              <a:rPr lang="en" altLang="zh-CN" dirty="0"/>
              <a:t>: pool size 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9499A9-A117-826B-2FA9-EDC002C7F454}"/>
              </a:ext>
            </a:extLst>
          </p:cNvPr>
          <p:cNvSpPr txBox="1"/>
          <p:nvPr/>
        </p:nvSpPr>
        <p:spPr>
          <a:xfrm>
            <a:off x="4386558" y="1771531"/>
            <a:ext cx="28881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effectLst/>
              </a:rPr>
              <a:t>RNN Layers</a:t>
            </a:r>
            <a:r>
              <a:rPr lang="en" altLang="zh-CN" dirty="0"/>
              <a:t>: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Bidirectional</a:t>
            </a:r>
            <a:r>
              <a:rPr lang="en" altLang="zh-CN" dirty="0"/>
              <a:t> </a:t>
            </a:r>
            <a:r>
              <a:rPr lang="en" altLang="zh-CN" b="1" dirty="0"/>
              <a:t>LSTM</a:t>
            </a:r>
            <a:r>
              <a:rPr lang="en" altLang="zh-CN" dirty="0"/>
              <a:t>: 128 units, return sequences=True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Dropout</a:t>
            </a:r>
            <a:r>
              <a:rPr lang="en" altLang="zh-CN" dirty="0"/>
              <a:t>: 30%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LSTM</a:t>
            </a:r>
            <a:r>
              <a:rPr lang="en" altLang="zh-CN" dirty="0"/>
              <a:t>: 64 units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Dropout</a:t>
            </a:r>
            <a:r>
              <a:rPr lang="en" altLang="zh-CN" dirty="0"/>
              <a:t>: 30%</a:t>
            </a:r>
            <a:endParaRPr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FCC99A3-7BDA-FFB8-5AC0-4E6E41CEDA1A}"/>
              </a:ext>
            </a:extLst>
          </p:cNvPr>
          <p:cNvSpPr/>
          <p:nvPr/>
        </p:nvSpPr>
        <p:spPr>
          <a:xfrm>
            <a:off x="473384" y="1771531"/>
            <a:ext cx="3426977" cy="1600438"/>
          </a:xfrm>
          <a:prstGeom prst="roundRect">
            <a:avLst/>
          </a:prstGeom>
          <a:solidFill>
            <a:schemeClr val="accent1">
              <a:alpha val="227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CD8692-54BE-C4E6-DCB8-FE422B341FB4}"/>
              </a:ext>
            </a:extLst>
          </p:cNvPr>
          <p:cNvSpPr/>
          <p:nvPr/>
        </p:nvSpPr>
        <p:spPr>
          <a:xfrm>
            <a:off x="4291476" y="1756127"/>
            <a:ext cx="3426977" cy="1600438"/>
          </a:xfrm>
          <a:prstGeom prst="roundRect">
            <a:avLst/>
          </a:prstGeom>
          <a:solidFill>
            <a:schemeClr val="accent1">
              <a:alpha val="227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0330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CNN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+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GRU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(simplified version LSTM)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CFB3B-BF4F-2C7A-01B9-903D4D8F524D}"/>
              </a:ext>
            </a:extLst>
          </p:cNvPr>
          <p:cNvSpPr txBox="1"/>
          <p:nvPr/>
        </p:nvSpPr>
        <p:spPr>
          <a:xfrm>
            <a:off x="473384" y="1771531"/>
            <a:ext cx="35726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effectLst/>
              </a:rPr>
              <a:t>CNN Layers</a:t>
            </a:r>
            <a:r>
              <a:rPr lang="en" altLang="zh-CN" dirty="0"/>
              <a:t>: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Conv1D</a:t>
            </a:r>
            <a:r>
              <a:rPr lang="en" altLang="zh-CN" dirty="0"/>
              <a:t>: 64 filters, kernel size 3, </a:t>
            </a:r>
            <a:r>
              <a:rPr lang="en" altLang="zh-CN" dirty="0" err="1"/>
              <a:t>ReLU</a:t>
            </a:r>
            <a:r>
              <a:rPr lang="en" altLang="zh-CN" dirty="0"/>
              <a:t> activation, same padding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MaxPooling1D</a:t>
            </a:r>
            <a:r>
              <a:rPr lang="en" altLang="zh-CN" dirty="0"/>
              <a:t>: pool size 2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Conv1D</a:t>
            </a:r>
            <a:r>
              <a:rPr lang="en" altLang="zh-CN" dirty="0"/>
              <a:t>: 128 filters, kernel size 3, </a:t>
            </a:r>
            <a:r>
              <a:rPr lang="en" altLang="zh-CN" dirty="0" err="1"/>
              <a:t>ReLU</a:t>
            </a:r>
            <a:r>
              <a:rPr lang="en" altLang="zh-CN" dirty="0"/>
              <a:t> activation, same padding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MaxPooling1D</a:t>
            </a:r>
            <a:r>
              <a:rPr lang="en" altLang="zh-CN" dirty="0"/>
              <a:t>: pool size 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9499A9-A117-826B-2FA9-EDC002C7F454}"/>
              </a:ext>
            </a:extLst>
          </p:cNvPr>
          <p:cNvSpPr txBox="1"/>
          <p:nvPr/>
        </p:nvSpPr>
        <p:spPr>
          <a:xfrm>
            <a:off x="4386558" y="1771531"/>
            <a:ext cx="28881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effectLst/>
              </a:rPr>
              <a:t>RNN Layers</a:t>
            </a:r>
            <a:r>
              <a:rPr lang="en" altLang="zh-CN" dirty="0"/>
              <a:t>: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Bidirectional</a:t>
            </a:r>
            <a:r>
              <a:rPr lang="en" altLang="zh-CN" dirty="0"/>
              <a:t> </a:t>
            </a:r>
            <a:r>
              <a:rPr lang="en" altLang="zh-CN" b="1" dirty="0"/>
              <a:t>LSTM</a:t>
            </a:r>
            <a:r>
              <a:rPr lang="en" altLang="zh-CN" dirty="0"/>
              <a:t>: 128 units, return sequences=True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Dropout</a:t>
            </a:r>
            <a:r>
              <a:rPr lang="en" altLang="zh-CN" dirty="0"/>
              <a:t>: 30%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GRU</a:t>
            </a:r>
            <a:r>
              <a:rPr lang="en" altLang="zh-CN" dirty="0"/>
              <a:t>: 64 units</a:t>
            </a:r>
            <a:endParaRPr lang="en" altLang="zh-CN" dirty="0">
              <a:effectLst/>
            </a:endParaRPr>
          </a:p>
          <a:p>
            <a:r>
              <a:rPr lang="en" altLang="zh-CN" b="1" dirty="0"/>
              <a:t>Dropout</a:t>
            </a:r>
            <a:r>
              <a:rPr lang="en" altLang="zh-CN" dirty="0"/>
              <a:t>: 30%</a:t>
            </a:r>
            <a:endParaRPr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C4E030A-94CE-4D46-6F47-F74B5F3DA427}"/>
              </a:ext>
            </a:extLst>
          </p:cNvPr>
          <p:cNvSpPr/>
          <p:nvPr/>
        </p:nvSpPr>
        <p:spPr>
          <a:xfrm>
            <a:off x="473384" y="1771531"/>
            <a:ext cx="3426977" cy="1600438"/>
          </a:xfrm>
          <a:prstGeom prst="roundRect">
            <a:avLst/>
          </a:prstGeom>
          <a:solidFill>
            <a:schemeClr val="accent1">
              <a:alpha val="227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6318CFF-71B8-E107-5D2F-9F8A7AF92055}"/>
              </a:ext>
            </a:extLst>
          </p:cNvPr>
          <p:cNvSpPr/>
          <p:nvPr/>
        </p:nvSpPr>
        <p:spPr>
          <a:xfrm>
            <a:off x="4291476" y="1756127"/>
            <a:ext cx="3426977" cy="1600438"/>
          </a:xfrm>
          <a:prstGeom prst="roundRect">
            <a:avLst/>
          </a:prstGeom>
          <a:solidFill>
            <a:schemeClr val="accent1">
              <a:alpha val="227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074CF78-44DE-6304-CA9B-D31C85FA18D6}"/>
              </a:ext>
            </a:extLst>
          </p:cNvPr>
          <p:cNvSpPr/>
          <p:nvPr/>
        </p:nvSpPr>
        <p:spPr>
          <a:xfrm>
            <a:off x="4386558" y="2686556"/>
            <a:ext cx="1366879" cy="210393"/>
          </a:xfrm>
          <a:prstGeom prst="round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778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LSTM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vs</a:t>
            </a:r>
            <a:r>
              <a:rPr lang="zh-CN" altLang="en-US" sz="2400" b="1" dirty="0">
                <a:solidFill>
                  <a:srgbClr val="562100"/>
                </a:solidFill>
              </a:rPr>
              <a:t> </a:t>
            </a:r>
            <a:r>
              <a:rPr lang="en-US" altLang="zh-CN" sz="2400" b="1" dirty="0">
                <a:solidFill>
                  <a:srgbClr val="562100"/>
                </a:solidFill>
              </a:rPr>
              <a:t>GRU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28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66CC90-0B7B-120E-F4A9-0A08CD811EF1}"/>
              </a:ext>
            </a:extLst>
          </p:cNvPr>
          <p:cNvSpPr txBox="1"/>
          <p:nvPr/>
        </p:nvSpPr>
        <p:spPr>
          <a:xfrm>
            <a:off x="540175" y="1755972"/>
            <a:ext cx="4274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effectLst/>
              </a:rPr>
              <a:t>Internal Architecture</a:t>
            </a:r>
          </a:p>
          <a:p>
            <a:r>
              <a:rPr lang="en" altLang="zh-CN" b="1" dirty="0">
                <a:effectLst/>
              </a:rPr>
              <a:t>LSTM</a:t>
            </a:r>
            <a:r>
              <a:rPr lang="en" altLang="zh-CN" dirty="0"/>
              <a:t>: Has 3 gates (input, forget, output)</a:t>
            </a:r>
            <a:endParaRPr lang="en" altLang="zh-CN" dirty="0">
              <a:effectLst/>
            </a:endParaRPr>
          </a:p>
          <a:p>
            <a:r>
              <a:rPr lang="en" altLang="zh-CN" b="1" dirty="0">
                <a:effectLst/>
              </a:rPr>
              <a:t>GRU</a:t>
            </a:r>
            <a:r>
              <a:rPr lang="en" altLang="zh-CN" dirty="0"/>
              <a:t>: Has 2 gates (update, reset)</a:t>
            </a:r>
            <a:endParaRPr lang="en" altLang="zh-CN" dirty="0">
              <a:effectLst/>
            </a:endParaRPr>
          </a:p>
          <a:p>
            <a:r>
              <a:rPr lang="en" altLang="zh-CN" b="1" dirty="0">
                <a:effectLst/>
              </a:rPr>
              <a:t>Parameter Count</a:t>
            </a:r>
          </a:p>
          <a:p>
            <a:r>
              <a:rPr lang="en" altLang="zh-CN" b="1" dirty="0">
                <a:effectLst/>
              </a:rPr>
              <a:t>LSTM</a:t>
            </a:r>
            <a:r>
              <a:rPr lang="en" altLang="zh-CN" dirty="0"/>
              <a:t>: 4 weight matrices (more parameters)</a:t>
            </a:r>
            <a:endParaRPr lang="en" altLang="zh-CN" dirty="0">
              <a:effectLst/>
            </a:endParaRPr>
          </a:p>
          <a:p>
            <a:r>
              <a:rPr lang="en" altLang="zh-CN" b="1" dirty="0">
                <a:effectLst/>
              </a:rPr>
              <a:t>GRU</a:t>
            </a:r>
            <a:r>
              <a:rPr lang="en" altLang="zh-CN" dirty="0"/>
              <a:t>: 3 weight matrices (fewer parameters)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AC2321-D203-FDEB-2A18-0EF7A781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380" y="1390520"/>
            <a:ext cx="4425196" cy="259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26119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764050" y="3399000"/>
            <a:ext cx="2869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174" y="1720094"/>
            <a:ext cx="8041117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562100"/>
                </a:solidFill>
              </a:rPr>
              <a:t>Result Analysis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29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</p:spTree>
    <p:extLst>
      <p:ext uri="{BB962C8B-B14F-4D97-AF65-F5344CB8AC3E}">
        <p14:creationId xmlns:p14="http://schemas.microsoft.com/office/powerpoint/2010/main" val="40958417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Project Objectives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5671838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Flow classification goal</a:t>
            </a:r>
            <a:r>
              <a:rPr lang="en" altLang="zh-CN" sz="1400" dirty="0"/>
              <a:t>: map raw encrypted traffic → application labels (e.g. Chat vs. Video vs. P2P)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End‐to‐end pipeline</a:t>
            </a:r>
            <a:r>
              <a:rPr lang="en" altLang="zh-CN" sz="1400" dirty="0"/>
              <a:t>: PCAP ⟶ feature extraction ⟶ ML/DL model ⟶ real‐time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Key questions</a:t>
            </a:r>
            <a:r>
              <a:rPr lang="en" altLang="zh-CN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Can lightweight ML (K-NN, RF) match deep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Does temporal modeling (CNN+RNN) improve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What is the training time vs. accuracy trade-off?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B7E90-CF92-A64C-EB77-86115A2E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78" y="933987"/>
            <a:ext cx="2529978" cy="378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525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Accuracy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30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60E393F6-859C-41DC-DF73-0FBD677BC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1841432"/>
            <a:ext cx="4086220" cy="2433367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B0C1E9B5-3754-0C2A-E882-C8D7BA3D1FD5}"/>
              </a:ext>
            </a:extLst>
          </p:cNvPr>
          <p:cNvSpPr txBox="1">
            <a:spLocks/>
          </p:cNvSpPr>
          <p:nvPr/>
        </p:nvSpPr>
        <p:spPr>
          <a:xfrm>
            <a:off x="4957077" y="1036875"/>
            <a:ext cx="6116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2400" b="1" dirty="0">
                <a:solidFill>
                  <a:srgbClr val="562100"/>
                </a:solidFill>
              </a:rPr>
              <a:t>Time Spent</a:t>
            </a:r>
          </a:p>
        </p:txBody>
      </p:sp>
      <p:pic>
        <p:nvPicPr>
          <p:cNvPr id="8" name="图片 7" descr="图表, 条形图&#10;&#10;描述已自动生成">
            <a:extLst>
              <a:ext uri="{FF2B5EF4-FFF2-40B4-BE49-F238E27FC236}">
                <a16:creationId xmlns:a16="http://schemas.microsoft.com/office/drawing/2014/main" id="{1B55662B-A84E-59A7-CA8D-C4CE745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782" y="1779524"/>
            <a:ext cx="4190179" cy="2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599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31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图片包含 表格&#10;&#10;描述已自动生成">
            <a:extLst>
              <a:ext uri="{FF2B5EF4-FFF2-40B4-BE49-F238E27FC236}">
                <a16:creationId xmlns:a16="http://schemas.microsoft.com/office/drawing/2014/main" id="{5416032F-05BB-94A8-6086-78A896A5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864115"/>
            <a:ext cx="4748878" cy="3799102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F273C995-F7F5-7C40-A70C-5BECEC770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884100"/>
            <a:ext cx="4705147" cy="376411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B4504D2-C166-50CC-7C29-60D5942210B1}"/>
              </a:ext>
            </a:extLst>
          </p:cNvPr>
          <p:cNvSpPr txBox="1"/>
          <p:nvPr/>
        </p:nvSpPr>
        <p:spPr>
          <a:xfrm>
            <a:off x="2061861" y="4494328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KNN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792478-9A8B-A607-FBFC-39593D46D849}"/>
              </a:ext>
            </a:extLst>
          </p:cNvPr>
          <p:cNvSpPr txBox="1"/>
          <p:nvPr/>
        </p:nvSpPr>
        <p:spPr>
          <a:xfrm>
            <a:off x="6522924" y="450182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RF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147827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条形图&#10;&#10;描述已自动生成">
            <a:extLst>
              <a:ext uri="{FF2B5EF4-FFF2-40B4-BE49-F238E27FC236}">
                <a16:creationId xmlns:a16="http://schemas.microsoft.com/office/drawing/2014/main" id="{6E4DB00A-B985-C172-475E-0636B2B7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34804"/>
            <a:ext cx="4936142" cy="2468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CF40D570-6888-1711-D525-8CCEB9AF5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67" y="784232"/>
            <a:ext cx="5021107" cy="2510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32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86D4EF-0263-9244-65A2-276D562E9414}"/>
              </a:ext>
            </a:extLst>
          </p:cNvPr>
          <p:cNvSpPr txBox="1"/>
          <p:nvPr/>
        </p:nvSpPr>
        <p:spPr>
          <a:xfrm>
            <a:off x="5693293" y="341483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RandomForest</a:t>
            </a:r>
            <a:endParaRPr kumimoji="1" lang="zh-CN" altLang="en-US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6501CC-DE66-EA08-AD76-D55094ADD6A1}"/>
              </a:ext>
            </a:extLst>
          </p:cNvPr>
          <p:cNvSpPr txBox="1"/>
          <p:nvPr/>
        </p:nvSpPr>
        <p:spPr>
          <a:xfrm>
            <a:off x="2155493" y="197702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KNN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0971947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33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3E336579-31B7-9963-E0C2-78388A50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08" y="1149026"/>
            <a:ext cx="4242827" cy="2545696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22296C5E-DEBF-5F82-28F6-4CC00E6C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74" y="1142825"/>
            <a:ext cx="4242826" cy="25456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B848F4-4D07-53DC-6EC0-593202A19A63}"/>
              </a:ext>
            </a:extLst>
          </p:cNvPr>
          <p:cNvSpPr txBox="1"/>
          <p:nvPr/>
        </p:nvSpPr>
        <p:spPr>
          <a:xfrm>
            <a:off x="909466" y="3844597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Learning_Curve</a:t>
            </a:r>
            <a:r>
              <a:rPr kumimoji="1" lang="en-US" altLang="zh-CN" i="1" dirty="0"/>
              <a:t> - KNN</a:t>
            </a:r>
            <a:endParaRPr kumimoji="1" lang="zh-CN" altLang="en-US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D346E-3BD2-A0CF-2F94-32EC12EA38FC}"/>
              </a:ext>
            </a:extLst>
          </p:cNvPr>
          <p:cNvSpPr txBox="1"/>
          <p:nvPr/>
        </p:nvSpPr>
        <p:spPr>
          <a:xfrm>
            <a:off x="6088824" y="384459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Learning_Curve</a:t>
            </a:r>
            <a:r>
              <a:rPr kumimoji="1" lang="en-US" altLang="zh-CN" i="1" dirty="0"/>
              <a:t> - RF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28025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图表&#10;&#10;描述已自动生成">
            <a:extLst>
              <a:ext uri="{FF2B5EF4-FFF2-40B4-BE49-F238E27FC236}">
                <a16:creationId xmlns:a16="http://schemas.microsoft.com/office/drawing/2014/main" id="{5DB30F22-26A9-3DAD-3E33-BA214796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" y="1032894"/>
            <a:ext cx="3181770" cy="2545416"/>
          </a:xfrm>
          <a:prstGeom prst="rect">
            <a:avLst/>
          </a:prstGeom>
        </p:spPr>
      </p:pic>
      <p:pic>
        <p:nvPicPr>
          <p:cNvPr id="15" name="图片 14" descr="图片包含 图示&#10;&#10;描述已自动生成">
            <a:extLst>
              <a:ext uri="{FF2B5EF4-FFF2-40B4-BE49-F238E27FC236}">
                <a16:creationId xmlns:a16="http://schemas.microsoft.com/office/drawing/2014/main" id="{13F6E07A-B268-7BA8-DA2E-2D0FDDBCC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50" y="985163"/>
            <a:ext cx="3372387" cy="2697909"/>
          </a:xfrm>
          <a:prstGeom prst="rect">
            <a:avLst/>
          </a:prstGeom>
        </p:spPr>
      </p:pic>
      <p:pic>
        <p:nvPicPr>
          <p:cNvPr id="17" name="图片 16" descr="图片包含 日历&#10;&#10;描述已自动生成">
            <a:extLst>
              <a:ext uri="{FF2B5EF4-FFF2-40B4-BE49-F238E27FC236}">
                <a16:creationId xmlns:a16="http://schemas.microsoft.com/office/drawing/2014/main" id="{F3E5BA6A-0B1A-44D4-0F6E-D2B8A9550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814" y="1032894"/>
            <a:ext cx="3275271" cy="2620216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34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6B71BA3-C017-2856-E12B-1848704165F2}"/>
              </a:ext>
            </a:extLst>
          </p:cNvPr>
          <p:cNvSpPr txBox="1"/>
          <p:nvPr/>
        </p:nvSpPr>
        <p:spPr>
          <a:xfrm>
            <a:off x="801112" y="370809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CNN_GRU</a:t>
            </a:r>
            <a:endParaRPr kumimoji="1"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1B5FF2-558C-8978-3E7C-267E3BA32879}"/>
              </a:ext>
            </a:extLst>
          </p:cNvPr>
          <p:cNvSpPr txBox="1"/>
          <p:nvPr/>
        </p:nvSpPr>
        <p:spPr>
          <a:xfrm>
            <a:off x="3811349" y="3708089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CNN_LSTM</a:t>
            </a:r>
            <a:endParaRPr kumimoji="1" lang="zh-CN" altLang="en-US" i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38C076-4C71-A932-C6B1-F45508C2862F}"/>
              </a:ext>
            </a:extLst>
          </p:cNvPr>
          <p:cNvSpPr txBox="1"/>
          <p:nvPr/>
        </p:nvSpPr>
        <p:spPr>
          <a:xfrm>
            <a:off x="7060975" y="37080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1D_CNN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38762636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日历&#10;&#10;描述已自动生成">
            <a:extLst>
              <a:ext uri="{FF2B5EF4-FFF2-40B4-BE49-F238E27FC236}">
                <a16:creationId xmlns:a16="http://schemas.microsoft.com/office/drawing/2014/main" id="{F3E5BA6A-0B1A-44D4-0F6E-D2B8A9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163"/>
            <a:ext cx="3275271" cy="2620216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35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138C076-4C71-A932-C6B1-F45508C2862F}"/>
              </a:ext>
            </a:extLst>
          </p:cNvPr>
          <p:cNvSpPr txBox="1"/>
          <p:nvPr/>
        </p:nvSpPr>
        <p:spPr>
          <a:xfrm>
            <a:off x="1007870" y="36053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1D_CNN</a:t>
            </a:r>
            <a:endParaRPr kumimoji="1" lang="zh-CN" altLang="en-US" i="1" dirty="0"/>
          </a:p>
        </p:txBody>
      </p:sp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BAE05E03-CEFE-551A-F035-5D5A29F5E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150" y="1159349"/>
            <a:ext cx="5452426" cy="22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844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日历&#10;&#10;描述已自动生成">
            <a:extLst>
              <a:ext uri="{FF2B5EF4-FFF2-40B4-BE49-F238E27FC236}">
                <a16:creationId xmlns:a16="http://schemas.microsoft.com/office/drawing/2014/main" id="{F3E5BA6A-0B1A-44D4-0F6E-D2B8A9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163"/>
            <a:ext cx="3275271" cy="2620216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36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138C076-4C71-A932-C6B1-F45508C2862F}"/>
              </a:ext>
            </a:extLst>
          </p:cNvPr>
          <p:cNvSpPr txBox="1"/>
          <p:nvPr/>
        </p:nvSpPr>
        <p:spPr>
          <a:xfrm>
            <a:off x="1007870" y="3605379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CNN_LSTM</a:t>
            </a:r>
            <a:endParaRPr kumimoji="1" lang="zh-CN" altLang="en-US" i="1" dirty="0"/>
          </a:p>
        </p:txBody>
      </p:sp>
      <p:pic>
        <p:nvPicPr>
          <p:cNvPr id="5" name="图片 4" descr="图表, 折线图, 直方图&#10;&#10;描述已自动生成">
            <a:extLst>
              <a:ext uri="{FF2B5EF4-FFF2-40B4-BE49-F238E27FC236}">
                <a16:creationId xmlns:a16="http://schemas.microsoft.com/office/drawing/2014/main" id="{694305A4-E245-027F-6555-B4C2283A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76" y="1152271"/>
            <a:ext cx="5486400" cy="2286000"/>
          </a:xfrm>
          <a:prstGeom prst="rect">
            <a:avLst/>
          </a:prstGeom>
        </p:spPr>
      </p:pic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A857F2BE-3437-1648-3666-CB2D5BE08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85163"/>
            <a:ext cx="3291840" cy="2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57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日历&#10;&#10;描述已自动生成">
            <a:extLst>
              <a:ext uri="{FF2B5EF4-FFF2-40B4-BE49-F238E27FC236}">
                <a16:creationId xmlns:a16="http://schemas.microsoft.com/office/drawing/2014/main" id="{F3E5BA6A-0B1A-44D4-0F6E-D2B8A9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163"/>
            <a:ext cx="3275271" cy="2620216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138C076-4C71-A932-C6B1-F45508C2862F}"/>
              </a:ext>
            </a:extLst>
          </p:cNvPr>
          <p:cNvSpPr txBox="1"/>
          <p:nvPr/>
        </p:nvSpPr>
        <p:spPr>
          <a:xfrm>
            <a:off x="1007870" y="3605379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CNN_GRU</a:t>
            </a:r>
            <a:endParaRPr kumimoji="1" lang="zh-CN" altLang="en-US" i="1" dirty="0"/>
          </a:p>
        </p:txBody>
      </p:sp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A857F2BE-3437-1648-3666-CB2D5BE08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5163"/>
            <a:ext cx="3291840" cy="2633472"/>
          </a:xfrm>
          <a:prstGeom prst="rect">
            <a:avLst/>
          </a:prstGeom>
        </p:spPr>
      </p:pic>
      <p:pic>
        <p:nvPicPr>
          <p:cNvPr id="3" name="图片 2" descr="图片包含 图表&#10;&#10;描述已自动生成">
            <a:extLst>
              <a:ext uri="{FF2B5EF4-FFF2-40B4-BE49-F238E27FC236}">
                <a16:creationId xmlns:a16="http://schemas.microsoft.com/office/drawing/2014/main" id="{6CBE4210-F5B5-079A-ACED-CBFB90C36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0163"/>
            <a:ext cx="3291840" cy="2633472"/>
          </a:xfrm>
          <a:prstGeom prst="rect">
            <a:avLst/>
          </a:prstGeom>
        </p:spPr>
      </p:pic>
      <p:pic>
        <p:nvPicPr>
          <p:cNvPr id="8" name="图片 7" descr="图表, 折线图, 直方图&#10;&#10;描述已自动生成">
            <a:extLst>
              <a:ext uri="{FF2B5EF4-FFF2-40B4-BE49-F238E27FC236}">
                <a16:creationId xmlns:a16="http://schemas.microsoft.com/office/drawing/2014/main" id="{7CF9DC6C-9FE3-AB9E-45B7-4022EC88B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176" y="1158899"/>
            <a:ext cx="5486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725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651906F5-AD51-B124-F026-C6DCC714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65" y="1084168"/>
            <a:ext cx="4267718" cy="3414174"/>
          </a:xfrm>
          <a:prstGeom prst="rect">
            <a:avLst/>
          </a:prstGeom>
        </p:spPr>
      </p:pic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0D6BDB3C-F231-273C-97CB-F35249E8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783" y="1069169"/>
            <a:ext cx="4305216" cy="3444173"/>
          </a:xfrm>
          <a:prstGeom prst="rect">
            <a:avLst/>
          </a:prstGeom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38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406DDD-B597-36F4-21E9-2694677CEF86}"/>
              </a:ext>
            </a:extLst>
          </p:cNvPr>
          <p:cNvSpPr txBox="1"/>
          <p:nvPr/>
        </p:nvSpPr>
        <p:spPr>
          <a:xfrm>
            <a:off x="252000" y="97393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Recall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BDA9BE-955E-C940-0113-531495D772CF}"/>
              </a:ext>
            </a:extLst>
          </p:cNvPr>
          <p:cNvSpPr txBox="1"/>
          <p:nvPr/>
        </p:nvSpPr>
        <p:spPr>
          <a:xfrm>
            <a:off x="2063469" y="434445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KNN</a:t>
            </a:r>
            <a:endParaRPr kumimoji="1" lang="zh-CN" altLang="en-US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8BCFD3-E2DC-02F1-CA4A-2AEBB2477D24}"/>
              </a:ext>
            </a:extLst>
          </p:cNvPr>
          <p:cNvSpPr txBox="1"/>
          <p:nvPr/>
        </p:nvSpPr>
        <p:spPr>
          <a:xfrm>
            <a:off x="6545519" y="434445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RF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09650779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39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406DDD-B597-36F4-21E9-2694677CEF86}"/>
              </a:ext>
            </a:extLst>
          </p:cNvPr>
          <p:cNvSpPr txBox="1"/>
          <p:nvPr/>
        </p:nvSpPr>
        <p:spPr>
          <a:xfrm>
            <a:off x="252000" y="97393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Recall</a:t>
            </a:r>
            <a:endParaRPr kumimoji="1" lang="zh-CN" altLang="en-US" dirty="0"/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16A1184B-3D25-7F26-A134-CEDAD815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2516"/>
            <a:ext cx="3200400" cy="2560320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2888AE16-E7E8-5E14-72D9-93645A6A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98" y="1426061"/>
            <a:ext cx="3200400" cy="2560320"/>
          </a:xfrm>
          <a:prstGeom prst="rect">
            <a:avLst/>
          </a:prstGeom>
        </p:spPr>
      </p:pic>
      <p:pic>
        <p:nvPicPr>
          <p:cNvPr id="7" name="图片 6" descr="图表, 折线图, 直方图&#10;&#10;描述已自动生成">
            <a:extLst>
              <a:ext uri="{FF2B5EF4-FFF2-40B4-BE49-F238E27FC236}">
                <a16:creationId xmlns:a16="http://schemas.microsoft.com/office/drawing/2014/main" id="{43A656B4-BA5A-D900-9555-FF982E115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065" y="1392516"/>
            <a:ext cx="3200400" cy="25603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EE3380-3BC4-7046-9515-40642106B671}"/>
              </a:ext>
            </a:extLst>
          </p:cNvPr>
          <p:cNvSpPr txBox="1"/>
          <p:nvPr/>
        </p:nvSpPr>
        <p:spPr>
          <a:xfrm>
            <a:off x="1197034" y="392263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</a:t>
            </a:r>
            <a:endParaRPr kumimoji="1" lang="zh-CN" altLang="en-US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C93CE1-FB6B-D5F7-B83A-C9D6DE6C5326}"/>
              </a:ext>
            </a:extLst>
          </p:cNvPr>
          <p:cNvSpPr txBox="1"/>
          <p:nvPr/>
        </p:nvSpPr>
        <p:spPr>
          <a:xfrm>
            <a:off x="3940610" y="391846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CNN_LSTM</a:t>
            </a:r>
            <a:endParaRPr kumimoji="1" lang="zh-CN" altLang="en-US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0C7966-B24E-AD35-019D-119CDC89B7B4}"/>
              </a:ext>
            </a:extLst>
          </p:cNvPr>
          <p:cNvSpPr txBox="1"/>
          <p:nvPr/>
        </p:nvSpPr>
        <p:spPr>
          <a:xfrm>
            <a:off x="6895933" y="3918465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CNN_GRU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2729466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Project Objectives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5671838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Flow classification goal</a:t>
            </a:r>
            <a:r>
              <a:rPr lang="en" altLang="zh-CN" sz="1400" dirty="0"/>
              <a:t>: map raw encrypted traffic → application labels (e.g. Chat vs. Video vs. P2P)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End‐to‐end pipeline</a:t>
            </a:r>
            <a:r>
              <a:rPr lang="en" altLang="zh-CN" sz="1400" dirty="0"/>
              <a:t>: PCAP ⟶ feature extraction ⟶ ML/DL model ⟶ real‐time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Key questions</a:t>
            </a:r>
            <a:r>
              <a:rPr lang="en" altLang="zh-CN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Can lightweight ML (K-NN, RF) match deep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Does temporal modeling (CNN+RNN) improve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What is the training time vs. accuracy trade-off?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B7E90-CF92-A64C-EB77-86115A2E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78" y="933987"/>
            <a:ext cx="2529978" cy="378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4BF715-BDCD-ADDA-F275-4E62E3CC5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807" y="1189604"/>
            <a:ext cx="4209034" cy="354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7368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764050" y="3399000"/>
            <a:ext cx="2869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174" y="1720094"/>
            <a:ext cx="8041117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562100"/>
                </a:solidFill>
              </a:rPr>
              <a:t>Summary and</a:t>
            </a:r>
            <a:r>
              <a:rPr lang="zh-CN" altLang="en-US" sz="4000" b="1" dirty="0">
                <a:solidFill>
                  <a:srgbClr val="562100"/>
                </a:solidFill>
              </a:rPr>
              <a:t> </a:t>
            </a:r>
            <a:r>
              <a:rPr lang="en-US" altLang="zh-CN" sz="4000" b="1" dirty="0">
                <a:solidFill>
                  <a:srgbClr val="562100"/>
                </a:solidFill>
              </a:rPr>
              <a:t>Future Work</a:t>
            </a:r>
            <a:endParaRPr lang="en-US" sz="4000" b="1" dirty="0">
              <a:solidFill>
                <a:srgbClr val="5621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40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</p:spTree>
    <p:extLst>
      <p:ext uri="{BB962C8B-B14F-4D97-AF65-F5344CB8AC3E}">
        <p14:creationId xmlns:p14="http://schemas.microsoft.com/office/powerpoint/2010/main" val="354267020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Value of Temporal Features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41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/>
              <a:t>Accuracy uplift</a:t>
            </a:r>
            <a:endParaRPr lang="en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CNN + LSTM: +3.7% vs. static 1D-CNN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CNN + GRU: +6.8% vs. static 1D-CNN</a:t>
            </a:r>
          </a:p>
          <a:p>
            <a:r>
              <a:rPr lang="en" altLang="zh-CN" b="1" dirty="0"/>
              <a:t>Flows most helped</a:t>
            </a:r>
            <a:r>
              <a:rPr lang="zh-CN" altLang="en-US" dirty="0"/>
              <a:t>：</a:t>
            </a:r>
            <a:r>
              <a:rPr lang="en" altLang="zh-CN" dirty="0"/>
              <a:t>Audio</a:t>
            </a:r>
            <a:r>
              <a:rPr lang="zh-CN" altLang="en-US" dirty="0"/>
              <a:t>、</a:t>
            </a:r>
            <a:r>
              <a:rPr lang="en-US" altLang="zh-CN" dirty="0"/>
              <a:t>browsing</a:t>
            </a:r>
          </a:p>
          <a:p>
            <a:r>
              <a:rPr lang="en-US" altLang="zh-CN" b="1" dirty="0"/>
              <a:t>Flows less helped: </a:t>
            </a:r>
            <a:r>
              <a:rPr lang="en-US" altLang="zh-CN" dirty="0"/>
              <a:t>Chat</a:t>
            </a:r>
            <a:endParaRPr lang="en" altLang="zh-CN" dirty="0"/>
          </a:p>
          <a:p>
            <a:r>
              <a:rPr lang="en" altLang="zh-CN" b="1" dirty="0"/>
              <a:t>Costs &amp; limitations</a:t>
            </a:r>
            <a:endParaRPr lang="en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more training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Increased model complexity &amp; memory footprint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CDF6BA-E486-F529-758E-EA0AA9A3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20" y="1036875"/>
            <a:ext cx="3607901" cy="2405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53261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Conclusions </a:t>
            </a:r>
            <a:endParaRPr lang="en"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42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506018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b="1" dirty="0"/>
              <a:t>Key findings</a:t>
            </a:r>
            <a:endParaRPr lang="en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Temporal models spent more resources, but it  does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Model pros &amp; cons</a:t>
            </a:r>
            <a:endParaRPr lang="en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K-NN</a:t>
            </a:r>
            <a:r>
              <a:rPr lang="en" altLang="zh-CN" dirty="0"/>
              <a:t>: no training, slow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RF</a:t>
            </a:r>
            <a:r>
              <a:rPr lang="en" altLang="zh-CN" dirty="0"/>
              <a:t>: robust, static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1D-CNN</a:t>
            </a:r>
            <a:r>
              <a:rPr lang="en" altLang="zh-CN" dirty="0"/>
              <a:t>: high cost, complex structure, low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CNN-LSTM/GRU</a:t>
            </a:r>
            <a:r>
              <a:rPr lang="en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higher cost</a:t>
            </a:r>
            <a:r>
              <a:rPr lang="en-US" altLang="zh-CN" dirty="0"/>
              <a:t>, higher performance</a:t>
            </a:r>
            <a:endParaRPr lang="en" altLang="zh-CN" dirty="0"/>
          </a:p>
          <a:p>
            <a:pPr marL="114300" indent="0">
              <a:buNone/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802FC1-13F5-F48B-F394-FABAEEAB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258" y="1036875"/>
            <a:ext cx="3578671" cy="2385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43897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Limitations and future directions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43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7900486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b="1" dirty="0"/>
              <a:t>Limitations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Dataset size is relatively small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Fixed windowing scheme may lose fine-grained temporal variations</a:t>
            </a:r>
          </a:p>
          <a:p>
            <a:r>
              <a:rPr lang="en" altLang="zh-CN" b="1" dirty="0"/>
              <a:t>Future Directions</a:t>
            </a:r>
            <a:endParaRPr lang="en" altLang="zh-CN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Develop adaptive windowing strategies to better capture dynamic timing patterns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Extend to multi-class application classification (e.g., YouTube, Facebook, Skype)</a:t>
            </a:r>
          </a:p>
          <a:p>
            <a:pPr>
              <a:lnSpc>
                <a:spcPct val="100000"/>
              </a:lnSpc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75124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1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540300" y="1049375"/>
            <a:ext cx="8093400" cy="12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</a:rPr>
              <a:t>Thank you</a:t>
            </a:r>
            <a:endParaRPr sz="6000" b="1">
              <a:solidFill>
                <a:schemeClr val="lt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400" y="4153250"/>
            <a:ext cx="2328174" cy="4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3DC1E3-E15D-59BA-9515-9B9BD2F8E7B1}"/>
              </a:ext>
            </a:extLst>
          </p:cNvPr>
          <p:cNvSpPr txBox="1"/>
          <p:nvPr/>
        </p:nvSpPr>
        <p:spPr>
          <a:xfrm>
            <a:off x="6221756" y="3680893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lt1"/>
                </a:solidFill>
              </a:rPr>
              <a:t>Liu, Yucheng</a:t>
            </a:r>
            <a:endParaRPr lang="zh-CN" altLang="en-US" sz="1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Project Objectives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5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5671838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Flow classification goal</a:t>
            </a:r>
            <a:r>
              <a:rPr lang="en" altLang="zh-CN" sz="1400" dirty="0"/>
              <a:t>: map raw encrypted traffic → application labels (e.g. Chat vs. Video vs. P2P)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End‐to‐end pipeline</a:t>
            </a:r>
            <a:r>
              <a:rPr lang="en" altLang="zh-CN" sz="1400" dirty="0"/>
              <a:t>: PCAP ⟶ feature extraction ⟶ ML/DL model ⟶ real‐time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Key questions</a:t>
            </a:r>
            <a:r>
              <a:rPr lang="en" altLang="zh-CN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Can lightweight ML (K-NN, RF) match deep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Does temporal modeling (CNN+RNN) improve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What is the training time vs. accuracy trade-off?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B7E90-CF92-A64C-EB77-86115A2E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78" y="933987"/>
            <a:ext cx="2529978" cy="378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BDAD59-5FD3-B717-7BD0-53DAFF920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810" y="1491095"/>
            <a:ext cx="2437467" cy="2437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9355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Project Objectives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6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5671838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Flow classification goal</a:t>
            </a:r>
            <a:r>
              <a:rPr lang="en" altLang="zh-CN" sz="1400" dirty="0"/>
              <a:t>: map raw encrypted traffic → application labels (e.g. Chat vs. Video vs. P2P)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End‐to‐end pipeline</a:t>
            </a:r>
            <a:r>
              <a:rPr lang="en" altLang="zh-CN" sz="1400" dirty="0"/>
              <a:t>: PCAP ⟶ feature extraction ⟶ ML/DL model ⟶ real‐time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b="1" dirty="0"/>
              <a:t>Key questions</a:t>
            </a:r>
            <a:r>
              <a:rPr lang="en" altLang="zh-CN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Can lightweight ML (K-NN, RF) match deep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Does temporal modeling (CNN+RNN) improve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400" dirty="0"/>
              <a:t>What is the training time vs. accuracy trade-off?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B7E90-CF92-A64C-EB77-86115A2E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78" y="933987"/>
            <a:ext cx="2529978" cy="378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BDAD59-5FD3-B717-7BD0-53DAFF920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810" y="1491095"/>
            <a:ext cx="2437467" cy="2437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707CBA-50F3-B120-723F-90095845F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598" y="2060646"/>
            <a:ext cx="2529978" cy="2529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7697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Key Challenges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1400" b="1" dirty="0"/>
              <a:t>Raw PCAP complexity: </a:t>
            </a:r>
            <a:r>
              <a:rPr lang="en" altLang="zh-CN" sz="1400" dirty="0"/>
              <a:t>packet parsing, flow reassembly, noise removal</a:t>
            </a:r>
          </a:p>
          <a:p>
            <a:r>
              <a:rPr lang="en" altLang="zh-CN" sz="1400" b="1" dirty="0"/>
              <a:t>Feature selection: </a:t>
            </a:r>
            <a:r>
              <a:rPr lang="en" altLang="zh-CN" sz="1400" dirty="0"/>
              <a:t>hundreds of statistical metrics; choosing meaningful subset</a:t>
            </a:r>
          </a:p>
          <a:p>
            <a:r>
              <a:rPr lang="en" altLang="zh-CN" sz="1400" b="1" dirty="0"/>
              <a:t>Capturing temporal </a:t>
            </a:r>
            <a:r>
              <a:rPr lang="en" altLang="zh-CN" sz="1400" b="1" dirty="0" err="1"/>
              <a:t>patterns:</a:t>
            </a:r>
            <a:r>
              <a:rPr lang="en" altLang="zh-CN" sz="1400" dirty="0" err="1"/>
              <a:t>per-flow</a:t>
            </a:r>
            <a:r>
              <a:rPr lang="en" altLang="zh-CN" sz="1400" dirty="0"/>
              <a:t> aggregates lose intra-flow dynamics / need sub-window sequence representation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41204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2100"/>
                </a:solidFill>
              </a:rPr>
              <a:t>Key Challenges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8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1400" b="1" dirty="0"/>
              <a:t>Raw PCAP complexity: </a:t>
            </a:r>
            <a:r>
              <a:rPr lang="en" altLang="zh-CN" sz="1400" dirty="0"/>
              <a:t>packet parsing, flow reassembly, noise removal</a:t>
            </a:r>
          </a:p>
          <a:p>
            <a:r>
              <a:rPr lang="en" altLang="zh-CN" sz="1400" b="1" dirty="0"/>
              <a:t>Feature selection: </a:t>
            </a:r>
            <a:r>
              <a:rPr lang="en" altLang="zh-CN" sz="1400" dirty="0"/>
              <a:t>hundreds of statistical metrics; choosing meaningful subset</a:t>
            </a:r>
          </a:p>
          <a:p>
            <a:r>
              <a:rPr lang="en" altLang="zh-CN" sz="1400" b="1" dirty="0"/>
              <a:t>Capturing temporal </a:t>
            </a:r>
            <a:r>
              <a:rPr lang="en" altLang="zh-CN" sz="1400" b="1" dirty="0" err="1"/>
              <a:t>patterns:</a:t>
            </a:r>
            <a:r>
              <a:rPr lang="en" altLang="zh-CN" sz="1400" dirty="0" err="1"/>
              <a:t>per-flow</a:t>
            </a:r>
            <a:r>
              <a:rPr lang="en" altLang="zh-CN" sz="1400" dirty="0"/>
              <a:t> aggregates lose intra-flow dynamics / need sub-window sequence representation</a:t>
            </a:r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307D9F-6981-CB3D-6667-504A5A4D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50353"/>
            <a:ext cx="7772400" cy="3219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6D62A2-42CA-B9A7-22CD-215EEC19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70575"/>
            <a:ext cx="7772400" cy="2827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778DDD-1AF6-B1FD-6B78-7AB3FD4E9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26178"/>
            <a:ext cx="7772400" cy="278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B5CEAE-FE88-5292-1ADF-23340B055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891198"/>
            <a:ext cx="7772400" cy="337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CBF7B2-E744-7AA5-4A2B-A8AECEF83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223216"/>
            <a:ext cx="3083848" cy="2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2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F9F7953-FC42-B877-5BA2-4053C3C5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58" y="1341988"/>
            <a:ext cx="4901634" cy="2674393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540175" y="1036875"/>
            <a:ext cx="61167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400" b="1" dirty="0">
                <a:solidFill>
                  <a:srgbClr val="562100"/>
                </a:solidFill>
              </a:rPr>
              <a:t>Review – Traditional ML</a:t>
            </a:r>
            <a:endParaRPr sz="2400" b="1" dirty="0">
              <a:solidFill>
                <a:srgbClr val="5621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0848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9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40175" y="340625"/>
            <a:ext cx="6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rgbClr val="5621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Network Traffic Classification Using ML &amp; DL approaches</a:t>
            </a:r>
          </a:p>
        </p:txBody>
      </p:sp>
      <p:cxnSp>
        <p:nvCxnSpPr>
          <p:cNvPr id="73" name="Google Shape;73;p15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345298" y="1690275"/>
            <a:ext cx="6311702" cy="258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K-Nearest Neighbors (K-NN)</a:t>
            </a:r>
            <a:endParaRPr lang="en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dirty="0"/>
              <a:t>simple, non-parametric; labels by nearest feature vectors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i="1" dirty="0"/>
              <a:t>Pros</a:t>
            </a:r>
            <a:r>
              <a:rPr lang="en" altLang="zh-CN" sz="1100" dirty="0"/>
              <a:t>: no training phase, interpretable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100" i="1" dirty="0"/>
              <a:t>Cons</a:t>
            </a:r>
            <a:r>
              <a:rPr lang="en" altLang="zh-CN" sz="1100" dirty="0"/>
              <a:t>: slow at inference, sensitive to feature scaling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86652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1127</TotalTime>
  <Words>1683</Words>
  <Application>Microsoft Macintosh PowerPoint</Application>
  <PresentationFormat>全屏显示(16:9)</PresentationFormat>
  <Paragraphs>270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-apple-system</vt:lpstr>
      <vt:lpstr>Arial</vt:lpstr>
      <vt:lpstr>Merriweather Light</vt:lpstr>
      <vt:lpstr>HelveticaNeue Regular</vt:lpstr>
      <vt:lpstr>Simple Light</vt:lpstr>
      <vt:lpstr>Network Traffic Classification Using Machine Learning and Deep Learning Approaches</vt:lpstr>
      <vt:lpstr>Research Background</vt:lpstr>
      <vt:lpstr>Project Objectives</vt:lpstr>
      <vt:lpstr>Project Objectives</vt:lpstr>
      <vt:lpstr>Project Objectives</vt:lpstr>
      <vt:lpstr>Project Objectives</vt:lpstr>
      <vt:lpstr>Key Challenges</vt:lpstr>
      <vt:lpstr>Key Challenges</vt:lpstr>
      <vt:lpstr>Review – Traditional ML</vt:lpstr>
      <vt:lpstr>Review – Traditional ML</vt:lpstr>
      <vt:lpstr>Review – Deep Learning Method</vt:lpstr>
      <vt:lpstr>Review – Deep Learning Method</vt:lpstr>
      <vt:lpstr>Review – Deep Learning Method</vt:lpstr>
      <vt:lpstr>Review – Deep Learning Method</vt:lpstr>
      <vt:lpstr>Review – Deep Learning Method</vt:lpstr>
      <vt:lpstr>Preparation</vt:lpstr>
      <vt:lpstr>Data Processing &amp; Feature Extraction</vt:lpstr>
      <vt:lpstr>Data Processing</vt:lpstr>
      <vt:lpstr>Feature Extraction – Basic Features </vt:lpstr>
      <vt:lpstr>Feature Extraction - Temporal Features</vt:lpstr>
      <vt:lpstr>Data Processing</vt:lpstr>
      <vt:lpstr>My Model Architecture</vt:lpstr>
      <vt:lpstr>KNN</vt:lpstr>
      <vt:lpstr>Random Forest</vt:lpstr>
      <vt:lpstr>1D-CNN</vt:lpstr>
      <vt:lpstr>CNN + LSTM</vt:lpstr>
      <vt:lpstr>CNN + GRU (simplified version LSTM)</vt:lpstr>
      <vt:lpstr>LSTM vs GRU</vt:lpstr>
      <vt:lpstr>Result Analysis</vt:lpstr>
      <vt:lpstr>Accuracy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and Future Work</vt:lpstr>
      <vt:lpstr>Value of Temporal Features</vt:lpstr>
      <vt:lpstr>Conclusions </vt:lpstr>
      <vt:lpstr>Limitations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Come Here</dc:title>
  <dc:creator>禹成 刘</dc:creator>
  <cp:lastModifiedBy>禹成 刘</cp:lastModifiedBy>
  <cp:revision>6</cp:revision>
  <dcterms:created xsi:type="dcterms:W3CDTF">2025-04-27T02:50:01Z</dcterms:created>
  <dcterms:modified xsi:type="dcterms:W3CDTF">2025-04-28T16:46:38Z</dcterms:modified>
</cp:coreProperties>
</file>